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29LT Adir" panose="020B0604020202020204" charset="-78"/>
      <p:regular r:id="rId12"/>
    </p:embeddedFont>
    <p:embeddedFont>
      <p:font typeface="29LT Adir Semi-Bold" panose="020B0604020202020204" charset="-78"/>
      <p:regular r:id="rId13"/>
    </p:embeddedFont>
    <p:embeddedFont>
      <p:font typeface="Asap Condensed Bold" panose="020B0604020202020204" charset="0"/>
      <p:regular r:id="rId14"/>
    </p:embeddedFont>
    <p:embeddedFont>
      <p:font typeface="Asap Condensed Bold Italics" panose="020B0604020202020204" charset="0"/>
      <p:regular r:id="rId15"/>
    </p:embeddedFont>
    <p:embeddedFont>
      <p:font typeface="Dumondi Condensed" panose="020B0604020202020204" charset="-34"/>
      <p:regular r:id="rId16"/>
    </p:embeddedFont>
    <p:embeddedFont>
      <p:font typeface="Dumondi Condensed Bold" panose="020B0604020202020204" charset="-3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3" d="100"/>
          <a:sy n="63" d="100"/>
        </p:scale>
        <p:origin x="128" y="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It is important to note that these data were taken in 2020 and so the figures and reality may be different now.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369227" y="236868"/>
            <a:ext cx="5480527" cy="702761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164697" y="1266114"/>
            <a:ext cx="2790777" cy="27907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44651" y="687907"/>
            <a:ext cx="681586" cy="68158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85040" y="8891612"/>
            <a:ext cx="2790777" cy="27907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911846" y="8677522"/>
            <a:ext cx="802223" cy="8022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101021" y="1676569"/>
            <a:ext cx="2423873" cy="1516022"/>
          </a:xfrm>
          <a:custGeom>
            <a:avLst/>
            <a:gdLst/>
            <a:ahLst/>
            <a:cxnLst/>
            <a:rect l="l" t="t" r="r" b="b"/>
            <a:pathLst>
              <a:path w="2423873" h="1516022">
                <a:moveTo>
                  <a:pt x="0" y="0"/>
                </a:moveTo>
                <a:lnTo>
                  <a:pt x="2423873" y="0"/>
                </a:lnTo>
                <a:lnTo>
                  <a:pt x="2423873" y="1516022"/>
                </a:lnTo>
                <a:lnTo>
                  <a:pt x="0" y="151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-213337" y="3375087"/>
            <a:ext cx="11106189" cy="3853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37"/>
              </a:lnSpc>
              <a:spcBef>
                <a:spcPct val="0"/>
              </a:spcBef>
            </a:pPr>
            <a:r>
              <a:rPr lang="en-US" sz="11026" b="1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QUALITY OF LIFE IN CANADA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82877" y="6415457"/>
            <a:ext cx="8465050" cy="266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35"/>
              </a:lnSpc>
              <a:spcBef>
                <a:spcPct val="0"/>
              </a:spcBef>
            </a:pPr>
            <a:r>
              <a:rPr lang="en-US" sz="15525" b="1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63400" y="9404536"/>
            <a:ext cx="7765736" cy="1137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44"/>
              </a:lnSpc>
            </a:pPr>
            <a:r>
              <a:rPr lang="en-US" sz="3898" b="1" spc="85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By: Emmanuel Popoola</a:t>
            </a:r>
          </a:p>
          <a:p>
            <a:pPr algn="l">
              <a:lnSpc>
                <a:spcPts val="4444"/>
              </a:lnSpc>
            </a:pPr>
            <a:endParaRPr lang="en-US" sz="3898" b="1" spc="85" dirty="0">
              <a:solidFill>
                <a:srgbClr val="000000"/>
              </a:solidFill>
              <a:latin typeface="Dumondi Condensed Bold"/>
              <a:ea typeface="Dumondi Condensed Bold"/>
              <a:cs typeface="Dumondi Condensed Bold"/>
              <a:sym typeface="Dumondi Condensed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5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61" y="1195212"/>
            <a:ext cx="16230600" cy="8229600"/>
            <a:chOff x="0" y="0"/>
            <a:chExt cx="21083246" cy="10690097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1019746" cy="10626596"/>
            </a:xfrm>
            <a:custGeom>
              <a:avLst/>
              <a:gdLst/>
              <a:ahLst/>
              <a:cxnLst/>
              <a:rect l="l" t="t" r="r" b="b"/>
              <a:pathLst>
                <a:path w="21019746" h="1062659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1083246" cy="10690096"/>
            </a:xfrm>
            <a:custGeom>
              <a:avLst/>
              <a:gdLst/>
              <a:ahLst/>
              <a:cxnLst/>
              <a:rect l="l" t="t" r="r" b="b"/>
              <a:pathLst>
                <a:path w="21083246" h="1069009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052046" y="1431436"/>
            <a:ext cx="1670088" cy="464416"/>
            <a:chOff x="0" y="0"/>
            <a:chExt cx="2226784" cy="61922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9221" cy="619221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804538" y="0"/>
              <a:ext cx="619221" cy="619221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607563" y="0"/>
              <a:ext cx="619221" cy="619221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2463496" y="2378774"/>
            <a:ext cx="10468840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0"/>
              </a:lnSpc>
              <a:spcBef>
                <a:spcPct val="0"/>
              </a:spcBef>
            </a:pPr>
            <a:r>
              <a:rPr lang="en-US" sz="7700" b="1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TABLE OF CONTENTS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647544" y="4594868"/>
            <a:ext cx="715144" cy="71514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3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647544" y="5620897"/>
            <a:ext cx="715144" cy="71514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39"/>
                </a:lnSpc>
              </a:pPr>
              <a:endParaRPr/>
            </a:p>
          </p:txBody>
        </p:sp>
      </p:grpSp>
      <p:sp>
        <p:nvSpPr>
          <p:cNvPr id="28" name="AutoShape 28"/>
          <p:cNvSpPr/>
          <p:nvPr/>
        </p:nvSpPr>
        <p:spPr>
          <a:xfrm>
            <a:off x="1028700" y="2115192"/>
            <a:ext cx="16230561" cy="4762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261144" y="2162816"/>
            <a:ext cx="4460990" cy="7313099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3681593" y="4659952"/>
            <a:ext cx="5462368" cy="70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1"/>
              </a:lnSpc>
              <a:spcBef>
                <a:spcPct val="0"/>
              </a:spcBef>
            </a:pPr>
            <a:r>
              <a:rPr lang="en-US" sz="4093" b="1" spc="81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Good Governance Analysis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681612" y="5605072"/>
            <a:ext cx="5462368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1"/>
              </a:lnSpc>
              <a:spcBef>
                <a:spcPct val="0"/>
              </a:spcBef>
            </a:pPr>
            <a:r>
              <a:rPr lang="en-US" sz="4093" b="1" spc="81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Mental Health Analysis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737134" y="4546212"/>
            <a:ext cx="496042" cy="70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1"/>
              </a:lnSpc>
              <a:spcBef>
                <a:spcPct val="0"/>
              </a:spcBef>
            </a:pPr>
            <a:r>
              <a:rPr lang="en-US" sz="4093" b="1" spc="81" dirty="0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762534" y="5605072"/>
            <a:ext cx="496042" cy="70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1"/>
              </a:lnSpc>
              <a:spcBef>
                <a:spcPct val="0"/>
              </a:spcBef>
            </a:pPr>
            <a:r>
              <a:rPr lang="en-US" sz="4093" b="1" spc="81" dirty="0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21083246" cy="10690097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1019746" cy="10626596"/>
            </a:xfrm>
            <a:custGeom>
              <a:avLst/>
              <a:gdLst/>
              <a:ahLst/>
              <a:cxnLst/>
              <a:rect l="l" t="t" r="r" b="b"/>
              <a:pathLst>
                <a:path w="21019746" h="1062659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1083246" cy="10690096"/>
            </a:xfrm>
            <a:custGeom>
              <a:avLst/>
              <a:gdLst/>
              <a:ahLst/>
              <a:cxnLst/>
              <a:rect l="l" t="t" r="r" b="b"/>
              <a:pathLst>
                <a:path w="21083246" h="1069009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7137" y="1316799"/>
            <a:ext cx="1670088" cy="464416"/>
            <a:chOff x="0" y="0"/>
            <a:chExt cx="2226784" cy="61922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9221" cy="619221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804538" y="0"/>
              <a:ext cx="619221" cy="619221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607563" y="0"/>
              <a:ext cx="619221" cy="619221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8904061" y="3797681"/>
            <a:ext cx="7973164" cy="189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8"/>
              </a:lnSpc>
            </a:pPr>
            <a:r>
              <a:rPr lang="en-US" sz="7301" b="1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DISCRIMINATION AND UNFAIR TREATMENT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54251" y="6002179"/>
            <a:ext cx="7272784" cy="84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6"/>
              </a:lnSpc>
            </a:pPr>
            <a:r>
              <a:rPr lang="en-US" sz="6299" b="1" i="1">
                <a:solidFill>
                  <a:srgbClr val="000000"/>
                </a:solidFill>
                <a:latin typeface="Asap Condensed Bold Italics"/>
                <a:ea typeface="Asap Condensed Bold Italics"/>
                <a:cs typeface="Asap Condensed Bold Italics"/>
                <a:sym typeface="Asap Condensed Bold Italics"/>
              </a:rPr>
              <a:t>GOOD GOVERNANCE 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028700" y="2005522"/>
            <a:ext cx="1623060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95789" y="2954088"/>
            <a:ext cx="5950671" cy="54675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65979" y="2661221"/>
            <a:ext cx="2241710" cy="224171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106257">
            <a:off x="-1043385" y="-1368934"/>
            <a:ext cx="4144169" cy="414416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617613"/>
            <a:ext cx="16230600" cy="7925612"/>
            <a:chOff x="0" y="0"/>
            <a:chExt cx="18758712" cy="9160122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18695212" cy="9096621"/>
            </a:xfrm>
            <a:custGeom>
              <a:avLst/>
              <a:gdLst/>
              <a:ahLst/>
              <a:cxnLst/>
              <a:rect l="l" t="t" r="r" b="b"/>
              <a:pathLst>
                <a:path w="18695212" h="9096621">
                  <a:moveTo>
                    <a:pt x="18602502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002642"/>
                  </a:lnTo>
                  <a:cubicBezTo>
                    <a:pt x="18695212" y="9054712"/>
                    <a:pt x="18653302" y="9096621"/>
                    <a:pt x="18602502" y="909662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8758712" cy="9160121"/>
            </a:xfrm>
            <a:custGeom>
              <a:avLst/>
              <a:gdLst/>
              <a:ahLst/>
              <a:cxnLst/>
              <a:rect l="l" t="t" r="r" b="b"/>
              <a:pathLst>
                <a:path w="18758712" h="9160121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035662"/>
                  </a:lnTo>
                  <a:cubicBezTo>
                    <a:pt x="18699021" y="9071221"/>
                    <a:pt x="18669812" y="9100431"/>
                    <a:pt x="18634252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18634252" y="9160121"/>
                  </a:lnTo>
                  <a:cubicBezTo>
                    <a:pt x="18702832" y="9160121"/>
                    <a:pt x="18758712" y="9104242"/>
                    <a:pt x="18758712" y="9035662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1" name="AutoShape 21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10106257">
            <a:off x="3866095" y="627589"/>
            <a:ext cx="802223" cy="80222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166117" y="7639523"/>
            <a:ext cx="3629641" cy="362964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6158664" y="3785272"/>
            <a:ext cx="10907316" cy="4658718"/>
          </a:xfrm>
          <a:custGeom>
            <a:avLst/>
            <a:gdLst/>
            <a:ahLst/>
            <a:cxnLst/>
            <a:rect l="l" t="t" r="r" b="b"/>
            <a:pathLst>
              <a:path w="10907316" h="4658718">
                <a:moveTo>
                  <a:pt x="0" y="0"/>
                </a:moveTo>
                <a:lnTo>
                  <a:pt x="10907315" y="0"/>
                </a:lnTo>
                <a:lnTo>
                  <a:pt x="10907315" y="4658718"/>
                </a:lnTo>
                <a:lnTo>
                  <a:pt x="0" y="4658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1923418" y="2684116"/>
            <a:ext cx="10571612" cy="96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VISIBLE MINORITY GROUPS IN CANADA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1505" y="3808698"/>
            <a:ext cx="4939059" cy="557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419"/>
              </a:lnSpc>
              <a:buFont typeface="Arial"/>
              <a:buChar char="•"/>
            </a:pPr>
            <a:r>
              <a:rPr lang="en-US" sz="3000" spc="65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Black, Filipino, and Chinese individuals reported the highest percentages of discrimination, exceeding 20%</a:t>
            </a:r>
          </a:p>
          <a:p>
            <a:pPr algn="l">
              <a:lnSpc>
                <a:spcPts val="3419"/>
              </a:lnSpc>
            </a:pPr>
            <a:endParaRPr lang="en-US" sz="3000" spc="65">
              <a:solidFill>
                <a:srgbClr val="000000"/>
              </a:solidFill>
              <a:latin typeface="Dumondi Condensed"/>
              <a:ea typeface="Dumondi Condensed"/>
              <a:cs typeface="Dumondi Condensed"/>
              <a:sym typeface="Dumondi Condensed"/>
            </a:endParaRPr>
          </a:p>
          <a:p>
            <a:pPr marL="647700" lvl="1" indent="-323850" algn="l">
              <a:lnSpc>
                <a:spcPts val="3419"/>
              </a:lnSpc>
              <a:buFont typeface="Arial"/>
              <a:buChar char="•"/>
            </a:pPr>
            <a:r>
              <a:rPr lang="en-US" sz="3000" spc="65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“Not a visible minority" group reported the lowest levels of discrimination</a:t>
            </a:r>
          </a:p>
          <a:p>
            <a:pPr algn="l">
              <a:lnSpc>
                <a:spcPts val="3419"/>
              </a:lnSpc>
            </a:pPr>
            <a:endParaRPr lang="en-US" sz="3000" spc="65">
              <a:solidFill>
                <a:srgbClr val="000000"/>
              </a:solidFill>
              <a:latin typeface="Dumondi Condensed"/>
              <a:ea typeface="Dumondi Condensed"/>
              <a:cs typeface="Dumondi Condensed"/>
              <a:sym typeface="Dumondi Condensed"/>
            </a:endParaRPr>
          </a:p>
          <a:p>
            <a:pPr marL="647700" lvl="1" indent="-323850" algn="l">
              <a:lnSpc>
                <a:spcPts val="3419"/>
              </a:lnSpc>
              <a:buFont typeface="Arial"/>
              <a:buChar char="•"/>
            </a:pPr>
            <a:r>
              <a:rPr lang="en-US" sz="3000" spc="65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With this, targeted policies and interventions to address inequalities and promote inclusion can be made.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65979" y="2661221"/>
            <a:ext cx="2241710" cy="224171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106257">
            <a:off x="-1043385" y="-1368934"/>
            <a:ext cx="4144169" cy="414416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617613"/>
            <a:ext cx="16230600" cy="7925612"/>
            <a:chOff x="0" y="0"/>
            <a:chExt cx="18758712" cy="9160122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18695212" cy="9096621"/>
            </a:xfrm>
            <a:custGeom>
              <a:avLst/>
              <a:gdLst/>
              <a:ahLst/>
              <a:cxnLst/>
              <a:rect l="l" t="t" r="r" b="b"/>
              <a:pathLst>
                <a:path w="18695212" h="9096621">
                  <a:moveTo>
                    <a:pt x="18602502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002642"/>
                  </a:lnTo>
                  <a:cubicBezTo>
                    <a:pt x="18695212" y="9054712"/>
                    <a:pt x="18653302" y="9096621"/>
                    <a:pt x="18602502" y="909662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8758712" cy="9160121"/>
            </a:xfrm>
            <a:custGeom>
              <a:avLst/>
              <a:gdLst/>
              <a:ahLst/>
              <a:cxnLst/>
              <a:rect l="l" t="t" r="r" b="b"/>
              <a:pathLst>
                <a:path w="18758712" h="9160121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035662"/>
                  </a:lnTo>
                  <a:cubicBezTo>
                    <a:pt x="18699021" y="9071221"/>
                    <a:pt x="18669812" y="9100431"/>
                    <a:pt x="18634252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18634252" y="9160121"/>
                  </a:lnTo>
                  <a:cubicBezTo>
                    <a:pt x="18702832" y="9160121"/>
                    <a:pt x="18758712" y="9104242"/>
                    <a:pt x="18758712" y="9035662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1" name="AutoShape 21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10106257">
            <a:off x="3866095" y="627589"/>
            <a:ext cx="802223" cy="80222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166117" y="7639523"/>
            <a:ext cx="3629641" cy="362964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5887680" y="3762099"/>
            <a:ext cx="11314001" cy="4832421"/>
          </a:xfrm>
          <a:custGeom>
            <a:avLst/>
            <a:gdLst/>
            <a:ahLst/>
            <a:cxnLst/>
            <a:rect l="l" t="t" r="r" b="b"/>
            <a:pathLst>
              <a:path w="11314001" h="4832421">
                <a:moveTo>
                  <a:pt x="0" y="0"/>
                </a:moveTo>
                <a:lnTo>
                  <a:pt x="11314001" y="0"/>
                </a:lnTo>
                <a:lnTo>
                  <a:pt x="11314001" y="4832421"/>
                </a:lnTo>
                <a:lnTo>
                  <a:pt x="0" y="4832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1028700" y="3808698"/>
            <a:ext cx="4694345" cy="487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5" lvl="1" indent="-334642" algn="l">
              <a:lnSpc>
                <a:spcPts val="3533"/>
              </a:lnSpc>
              <a:buFont typeface="Arial"/>
              <a:buChar char="•"/>
            </a:pPr>
            <a:r>
              <a:rPr lang="en-US" sz="3099" spc="68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Over 43% of persons experienced workplace discrimination before COVID-19</a:t>
            </a:r>
          </a:p>
          <a:p>
            <a:pPr algn="l">
              <a:lnSpc>
                <a:spcPts val="3533"/>
              </a:lnSpc>
            </a:pPr>
            <a:endParaRPr lang="en-US" sz="3099" spc="68">
              <a:solidFill>
                <a:srgbClr val="000000"/>
              </a:solidFill>
              <a:latin typeface="Dumondi Condensed"/>
              <a:ea typeface="Dumondi Condensed"/>
              <a:cs typeface="Dumondi Condensed"/>
              <a:sym typeface="Dumondi Condensed"/>
            </a:endParaRPr>
          </a:p>
          <a:p>
            <a:pPr marL="669285" lvl="1" indent="-334642" algn="l">
              <a:lnSpc>
                <a:spcPts val="3533"/>
              </a:lnSpc>
              <a:buFont typeface="Arial"/>
              <a:buChar char="•"/>
            </a:pPr>
            <a:r>
              <a:rPr lang="en-US" sz="3099" spc="68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Since the beginning of COVID-19, it dropped to about 25%</a:t>
            </a:r>
          </a:p>
          <a:p>
            <a:pPr algn="l">
              <a:lnSpc>
                <a:spcPts val="3533"/>
              </a:lnSpc>
            </a:pPr>
            <a:r>
              <a:rPr lang="en-US" sz="3099" spc="68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 </a:t>
            </a:r>
          </a:p>
          <a:p>
            <a:pPr marL="669285" lvl="1" indent="-334642" algn="l">
              <a:lnSpc>
                <a:spcPts val="3533"/>
              </a:lnSpc>
              <a:buFont typeface="Arial"/>
              <a:buChar char="•"/>
            </a:pPr>
            <a:r>
              <a:rPr lang="en-US" sz="3099" spc="68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This can be linked to increased remote work and reduced workplace interactions. </a:t>
            </a:r>
          </a:p>
          <a:p>
            <a:pPr algn="l">
              <a:lnSpc>
                <a:spcPts val="3077"/>
              </a:lnSpc>
            </a:pPr>
            <a:r>
              <a:rPr lang="en-US" sz="2699" b="1" spc="59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23418" y="2684116"/>
            <a:ext cx="10571612" cy="96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DISCRIMINATION IN THE WORKPLACE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65979" y="2661221"/>
            <a:ext cx="2241710" cy="224171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106257">
            <a:off x="-1043385" y="-1368934"/>
            <a:ext cx="4144169" cy="414416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617613"/>
            <a:ext cx="16230600" cy="7925612"/>
            <a:chOff x="0" y="0"/>
            <a:chExt cx="18758712" cy="9160122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18695212" cy="9096621"/>
            </a:xfrm>
            <a:custGeom>
              <a:avLst/>
              <a:gdLst/>
              <a:ahLst/>
              <a:cxnLst/>
              <a:rect l="l" t="t" r="r" b="b"/>
              <a:pathLst>
                <a:path w="18695212" h="9096621">
                  <a:moveTo>
                    <a:pt x="18602502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002642"/>
                  </a:lnTo>
                  <a:cubicBezTo>
                    <a:pt x="18695212" y="9054712"/>
                    <a:pt x="18653302" y="9096621"/>
                    <a:pt x="18602502" y="909662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8758712" cy="9160121"/>
            </a:xfrm>
            <a:custGeom>
              <a:avLst/>
              <a:gdLst/>
              <a:ahLst/>
              <a:cxnLst/>
              <a:rect l="l" t="t" r="r" b="b"/>
              <a:pathLst>
                <a:path w="18758712" h="9160121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035662"/>
                  </a:lnTo>
                  <a:cubicBezTo>
                    <a:pt x="18699021" y="9071221"/>
                    <a:pt x="18669812" y="9100431"/>
                    <a:pt x="18634252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18634252" y="9160121"/>
                  </a:lnTo>
                  <a:cubicBezTo>
                    <a:pt x="18702832" y="9160121"/>
                    <a:pt x="18758712" y="9104242"/>
                    <a:pt x="18758712" y="9035662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1" name="AutoShape 21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10106257">
            <a:off x="3866095" y="627589"/>
            <a:ext cx="802223" cy="80222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166117" y="7639523"/>
            <a:ext cx="3629641" cy="362964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5887680" y="3979398"/>
            <a:ext cx="11371620" cy="4857031"/>
          </a:xfrm>
          <a:custGeom>
            <a:avLst/>
            <a:gdLst/>
            <a:ahLst/>
            <a:cxnLst/>
            <a:rect l="l" t="t" r="r" b="b"/>
            <a:pathLst>
              <a:path w="11371620" h="4857031">
                <a:moveTo>
                  <a:pt x="0" y="0"/>
                </a:moveTo>
                <a:lnTo>
                  <a:pt x="11371620" y="0"/>
                </a:lnTo>
                <a:lnTo>
                  <a:pt x="11371620" y="4857031"/>
                </a:lnTo>
                <a:lnTo>
                  <a:pt x="0" y="4857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1923418" y="2684116"/>
            <a:ext cx="12924721" cy="96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DISCRIMINATION BY AGE GROUP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90600" y="3349308"/>
            <a:ext cx="4858980" cy="619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3"/>
              </a:lnSpc>
            </a:pPr>
            <a:endParaRPr/>
          </a:p>
          <a:p>
            <a:pPr marL="669289" lvl="1" indent="-334645" algn="l">
              <a:lnSpc>
                <a:spcPts val="3533"/>
              </a:lnSpc>
              <a:buFont typeface="Arial"/>
              <a:buChar char="•"/>
            </a:pPr>
            <a:r>
              <a:rPr lang="en-US" sz="3099" spc="68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All three age groups reported an increase in discrimination since the start of COVID-19.</a:t>
            </a:r>
          </a:p>
          <a:p>
            <a:pPr algn="l">
              <a:lnSpc>
                <a:spcPts val="3533"/>
              </a:lnSpc>
            </a:pPr>
            <a:endParaRPr lang="en-US" sz="3099" spc="68">
              <a:solidFill>
                <a:srgbClr val="000000"/>
              </a:solidFill>
              <a:latin typeface="Dumondi Condensed"/>
              <a:ea typeface="Dumondi Condensed"/>
              <a:cs typeface="Dumondi Condensed"/>
              <a:sym typeface="Dumondi Condensed"/>
            </a:endParaRPr>
          </a:p>
          <a:p>
            <a:pPr marL="669289" lvl="1" indent="-334645" algn="l">
              <a:lnSpc>
                <a:spcPts val="3533"/>
              </a:lnSpc>
              <a:buFont typeface="Arial"/>
              <a:buChar char="•"/>
            </a:pPr>
            <a:r>
              <a:rPr lang="en-US" sz="3099" spc="68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65 years and over age group reported the lowest discrimination. </a:t>
            </a:r>
          </a:p>
          <a:p>
            <a:pPr algn="l">
              <a:lnSpc>
                <a:spcPts val="3533"/>
              </a:lnSpc>
            </a:pPr>
            <a:endParaRPr lang="en-US" sz="3099" spc="68">
              <a:solidFill>
                <a:srgbClr val="000000"/>
              </a:solidFill>
              <a:latin typeface="Dumondi Condensed"/>
              <a:ea typeface="Dumondi Condensed"/>
              <a:cs typeface="Dumondi Condensed"/>
              <a:sym typeface="Dumondi Condensed"/>
            </a:endParaRPr>
          </a:p>
          <a:p>
            <a:pPr marL="669289" lvl="1" indent="-334645" algn="l">
              <a:lnSpc>
                <a:spcPts val="3533"/>
              </a:lnSpc>
              <a:buFont typeface="Arial"/>
              <a:buChar char="•"/>
            </a:pPr>
            <a:r>
              <a:rPr lang="en-US" sz="3099" spc="68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The COVID-19 pandemic led to rises in hate speech, racism, and stigmatization of certain populations</a:t>
            </a:r>
          </a:p>
          <a:p>
            <a:pPr algn="l">
              <a:lnSpc>
                <a:spcPts val="3533"/>
              </a:lnSpc>
            </a:pPr>
            <a:r>
              <a:rPr lang="en-US" sz="3099" b="1" spc="68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0156" y="7836312"/>
            <a:ext cx="3188056" cy="3188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863697" y="7112323"/>
            <a:ext cx="2790777" cy="279077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1469950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683573" y="3751200"/>
            <a:ext cx="9106708" cy="1129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55"/>
              </a:lnSpc>
              <a:spcBef>
                <a:spcPct val="0"/>
              </a:spcBef>
            </a:pPr>
            <a:r>
              <a:rPr lang="en-US" sz="6539" b="1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DEMOGRAPHIC PERSPECTIVE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12650" y="5409720"/>
            <a:ext cx="9277631" cy="1965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074"/>
              </a:lnSpc>
              <a:spcBef>
                <a:spcPct val="0"/>
              </a:spcBef>
            </a:pPr>
            <a:r>
              <a:rPr lang="en-US" sz="11481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MENTAL HEALTH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29062" y="1469950"/>
            <a:ext cx="4485107" cy="7352635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906098" y="4747142"/>
            <a:ext cx="2661658" cy="1120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 b="1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330263"/>
            <a:ext cx="2896113" cy="289611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31763" y="595127"/>
            <a:ext cx="1154593" cy="321067"/>
            <a:chOff x="0" y="0"/>
            <a:chExt cx="1539457" cy="4280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AutoShape 15"/>
          <p:cNvSpPr/>
          <p:nvPr/>
        </p:nvSpPr>
        <p:spPr>
          <a:xfrm>
            <a:off x="2818166" y="1270577"/>
            <a:ext cx="14441095" cy="2381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28700" y="3912925"/>
            <a:ext cx="1023862" cy="102386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0106257">
            <a:off x="16550702" y="8697583"/>
            <a:ext cx="2067149" cy="206714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10106257">
            <a:off x="4675476" y="524299"/>
            <a:ext cx="462723" cy="46272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954910" y="317994"/>
            <a:ext cx="2969903" cy="1857539"/>
          </a:xfrm>
          <a:custGeom>
            <a:avLst/>
            <a:gdLst/>
            <a:ahLst/>
            <a:cxnLst/>
            <a:rect l="l" t="t" r="r" b="b"/>
            <a:pathLst>
              <a:path w="2969903" h="1857539">
                <a:moveTo>
                  <a:pt x="0" y="0"/>
                </a:moveTo>
                <a:lnTo>
                  <a:pt x="2969903" y="0"/>
                </a:lnTo>
                <a:lnTo>
                  <a:pt x="2969903" y="1857540"/>
                </a:lnTo>
                <a:lnTo>
                  <a:pt x="0" y="1857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706080" y="1765876"/>
            <a:ext cx="17119524" cy="8221864"/>
            <a:chOff x="0" y="0"/>
            <a:chExt cx="19741871" cy="9481279"/>
          </a:xfrm>
        </p:grpSpPr>
        <p:sp>
          <p:nvSpPr>
            <p:cNvPr id="27" name="Freeform 27"/>
            <p:cNvSpPr/>
            <p:nvPr/>
          </p:nvSpPr>
          <p:spPr>
            <a:xfrm>
              <a:off x="31750" y="31750"/>
              <a:ext cx="19678371" cy="9417779"/>
            </a:xfrm>
            <a:custGeom>
              <a:avLst/>
              <a:gdLst/>
              <a:ahLst/>
              <a:cxnLst/>
              <a:rect l="l" t="t" r="r" b="b"/>
              <a:pathLst>
                <a:path w="19678371" h="9417779">
                  <a:moveTo>
                    <a:pt x="19585662" y="9417779"/>
                  </a:moveTo>
                  <a:lnTo>
                    <a:pt x="92710" y="9417779"/>
                  </a:lnTo>
                  <a:cubicBezTo>
                    <a:pt x="41910" y="9417779"/>
                    <a:pt x="0" y="9375869"/>
                    <a:pt x="0" y="932506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9584391" y="0"/>
                  </a:lnTo>
                  <a:cubicBezTo>
                    <a:pt x="19635191" y="0"/>
                    <a:pt x="19677101" y="41910"/>
                    <a:pt x="19677101" y="92710"/>
                  </a:cubicBezTo>
                  <a:lnTo>
                    <a:pt x="19677101" y="9323799"/>
                  </a:lnTo>
                  <a:cubicBezTo>
                    <a:pt x="19678371" y="9375869"/>
                    <a:pt x="19636462" y="9417779"/>
                    <a:pt x="19585662" y="941777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19741871" cy="9481279"/>
            </a:xfrm>
            <a:custGeom>
              <a:avLst/>
              <a:gdLst/>
              <a:ahLst/>
              <a:cxnLst/>
              <a:rect l="l" t="t" r="r" b="b"/>
              <a:pathLst>
                <a:path w="19741871" h="9481279">
                  <a:moveTo>
                    <a:pt x="19617412" y="59690"/>
                  </a:moveTo>
                  <a:cubicBezTo>
                    <a:pt x="19652971" y="59690"/>
                    <a:pt x="19682182" y="88900"/>
                    <a:pt x="19682182" y="124460"/>
                  </a:cubicBezTo>
                  <a:lnTo>
                    <a:pt x="19682182" y="9356819"/>
                  </a:lnTo>
                  <a:cubicBezTo>
                    <a:pt x="19682182" y="9392379"/>
                    <a:pt x="19652971" y="9421589"/>
                    <a:pt x="19617412" y="9421589"/>
                  </a:cubicBezTo>
                  <a:lnTo>
                    <a:pt x="124460" y="9421589"/>
                  </a:lnTo>
                  <a:cubicBezTo>
                    <a:pt x="88900" y="9421589"/>
                    <a:pt x="59690" y="9392379"/>
                    <a:pt x="59690" y="935681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9617412" y="59690"/>
                  </a:lnTo>
                  <a:moveTo>
                    <a:pt x="1961741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356819"/>
                  </a:lnTo>
                  <a:cubicBezTo>
                    <a:pt x="0" y="9425399"/>
                    <a:pt x="55880" y="9481279"/>
                    <a:pt x="124460" y="9481279"/>
                  </a:cubicBezTo>
                  <a:lnTo>
                    <a:pt x="19617412" y="9481279"/>
                  </a:lnTo>
                  <a:cubicBezTo>
                    <a:pt x="19685991" y="9481279"/>
                    <a:pt x="19741871" y="9425399"/>
                    <a:pt x="19741871" y="9356819"/>
                  </a:cubicBezTo>
                  <a:lnTo>
                    <a:pt x="19741871" y="124460"/>
                  </a:lnTo>
                  <a:cubicBezTo>
                    <a:pt x="19741871" y="55880"/>
                    <a:pt x="19685991" y="0"/>
                    <a:pt x="19617412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Freeform 29"/>
          <p:cNvSpPr/>
          <p:nvPr/>
        </p:nvSpPr>
        <p:spPr>
          <a:xfrm>
            <a:off x="7880576" y="2565850"/>
            <a:ext cx="9564452" cy="6468285"/>
          </a:xfrm>
          <a:custGeom>
            <a:avLst/>
            <a:gdLst/>
            <a:ahLst/>
            <a:cxnLst/>
            <a:rect l="l" t="t" r="r" b="b"/>
            <a:pathLst>
              <a:path w="9564452" h="6468285">
                <a:moveTo>
                  <a:pt x="0" y="0"/>
                </a:moveTo>
                <a:lnTo>
                  <a:pt x="9564452" y="0"/>
                </a:lnTo>
                <a:lnTo>
                  <a:pt x="9564452" y="6468286"/>
                </a:lnTo>
                <a:lnTo>
                  <a:pt x="0" y="6468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1" b="-5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1028700" y="2065514"/>
            <a:ext cx="6500188" cy="255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The graph shows that perception of excellent mental health improves with age, increasing from 61.6% in the 15–24 age group to 85.3% in individuals aged 65 and above.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>
              <a:solidFill>
                <a:srgbClr val="000000"/>
              </a:solidFill>
              <a:latin typeface="Dumondi Condensed"/>
              <a:ea typeface="Dumondi Condensed"/>
              <a:cs typeface="Dumondi Condensed"/>
              <a:sym typeface="Dumondi Condense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54910" y="4434380"/>
            <a:ext cx="6307196" cy="255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This suggests a link between aging and better mental health, likely due to greater emotional regulation. Older adults may also have a more positive outlook on life and have developed effective coping mechanisms over time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>
              <a:solidFill>
                <a:srgbClr val="000000"/>
              </a:solidFill>
              <a:latin typeface="Dumondi Condensed"/>
              <a:ea typeface="Dumondi Condensed"/>
              <a:cs typeface="Dumondi Condensed"/>
              <a:sym typeface="Dumondi Condense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54910" y="6922945"/>
            <a:ext cx="5492256" cy="2573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000000"/>
                </a:solidFill>
                <a:latin typeface="29LT Adir Semi-Bold"/>
                <a:ea typeface="29LT Adir Semi-Bold"/>
                <a:cs typeface="29LT Adir Semi-Bold"/>
                <a:sym typeface="29LT Adir Semi-Bold"/>
              </a:rPr>
              <a:t>Key Insights for Policy/intervention</a:t>
            </a:r>
          </a:p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29LT Adir"/>
                <a:ea typeface="29LT Adir"/>
                <a:cs typeface="29LT Adir"/>
                <a:sym typeface="29LT Adir"/>
              </a:rPr>
              <a:t>Young adults could benefit from targeted mental health resources and programs to address stressors in early life stages.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21083246" cy="10690097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1019746" cy="10626596"/>
            </a:xfrm>
            <a:custGeom>
              <a:avLst/>
              <a:gdLst/>
              <a:ahLst/>
              <a:cxnLst/>
              <a:rect l="l" t="t" r="r" b="b"/>
              <a:pathLst>
                <a:path w="21019746" h="1062659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1083246" cy="10690096"/>
            </a:xfrm>
            <a:custGeom>
              <a:avLst/>
              <a:gdLst/>
              <a:ahLst/>
              <a:cxnLst/>
              <a:rect l="l" t="t" r="r" b="b"/>
              <a:pathLst>
                <a:path w="21083246" h="1069009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7137" y="1316799"/>
            <a:ext cx="1670088" cy="464416"/>
            <a:chOff x="0" y="0"/>
            <a:chExt cx="2226784" cy="61922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9221" cy="619221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804538" y="0"/>
              <a:ext cx="619221" cy="619221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607563" y="0"/>
              <a:ext cx="619221" cy="619221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9942726" y="3806746"/>
            <a:ext cx="6099455" cy="377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22"/>
              </a:lnSpc>
            </a:pPr>
            <a:r>
              <a:rPr lang="en-US" sz="14099" b="1" spc="507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THANK YOU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2910742" y="2662148"/>
            <a:ext cx="12853468" cy="10467716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1028700" y="2005522"/>
            <a:ext cx="1623060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298</Words>
  <Application>Microsoft Office PowerPoint</Application>
  <PresentationFormat>Custom</PresentationFormat>
  <Paragraphs>46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Asap Condensed Bold Italics</vt:lpstr>
      <vt:lpstr>Dumondi Condensed Bold</vt:lpstr>
      <vt:lpstr>Calibri</vt:lpstr>
      <vt:lpstr>Arial</vt:lpstr>
      <vt:lpstr>Asap Condensed Bold</vt:lpstr>
      <vt:lpstr>Dumondi Condensed</vt:lpstr>
      <vt:lpstr>29LT Adir</vt:lpstr>
      <vt:lpstr>29LT Adir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of life</dc:title>
  <cp:lastModifiedBy>Emmanuel Popoola</cp:lastModifiedBy>
  <cp:revision>2</cp:revision>
  <dcterms:created xsi:type="dcterms:W3CDTF">2006-08-16T00:00:00Z</dcterms:created>
  <dcterms:modified xsi:type="dcterms:W3CDTF">2024-12-29T21:57:37Z</dcterms:modified>
  <dc:identifier>DAGWa6sU6R8</dc:identifier>
</cp:coreProperties>
</file>